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7" r:id="rId5"/>
    <p:sldId id="258" r:id="rId6"/>
    <p:sldId id="260" r:id="rId7"/>
    <p:sldId id="261" r:id="rId8"/>
    <p:sldId id="266" r:id="rId9"/>
    <p:sldId id="265" r:id="rId10"/>
    <p:sldId id="263" r:id="rId11"/>
    <p:sldId id="267" r:id="rId12"/>
    <p:sldId id="270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317FD-A91B-44AC-AA49-186BDEEB8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C1DB9-4CC0-4617-AC6C-852ED893597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FB2C4-6220-4A2F-A2DE-D19BF3359935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5BC30-39AC-4805-B58A-CC4B7CF964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B5C3B-25F4-409F-9F52-DAD2715834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/>
          <p:nvPr/>
        </p:nvSpPr>
        <p:spPr>
          <a:xfrm>
            <a:off x="1627910" y="4513081"/>
            <a:ext cx="9128125" cy="730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  <a:tileRect/>
          </a:gradFill>
          <a:ln w="12700">
            <a:noFill/>
          </a:ln>
        </p:spPr>
        <p:txBody>
          <a:bodyPr wrap="none" anchor="ctr"/>
          <a:lstStyle/>
          <a:p>
            <a:pPr lvl="0" algn="l" latinLnBrk="0"/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4035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10968" y="274351"/>
            <a:ext cx="1627188" cy="164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03876" name="Rectangle 4"/>
          <p:cNvSpPr>
            <a:spLocks noChangeArrowheads="1"/>
          </p:cNvSpPr>
          <p:nvPr/>
        </p:nvSpPr>
        <p:spPr bwMode="auto">
          <a:xfrm>
            <a:off x="1749541" y="2752578"/>
            <a:ext cx="8677044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华东理工大学</a:t>
            </a:r>
            <a:endParaRPr lang="en-US" altLang="zh-CN" sz="4000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关于新校园卡功能启用的相关</a:t>
            </a:r>
            <a:r>
              <a:rPr lang="zh-CN" altLang="en-US" sz="40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63875" y="4788078"/>
            <a:ext cx="6048375" cy="7684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ctr" latinLnBrk="1">
              <a:lnSpc>
                <a:spcPct val="120000"/>
              </a:lnSpc>
              <a:spcBef>
                <a:spcPct val="2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4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40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747152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奉贤校区教工“五元餐”就餐安排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78865" y="2065452"/>
            <a:ext cx="32188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，奉贤校区二食堂三楼教工餐厅、一食堂二楼清真餐厅的“五元餐”，实行新老校园卡并行。</a:t>
            </a:r>
            <a:endParaRPr lang="zh-CN" altLang="en-US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37" y="2124637"/>
            <a:ext cx="2795906" cy="2456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7692911" y="2056792"/>
            <a:ext cx="37142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，奉贤校区二食堂三楼教工餐厅、一食堂二楼清真餐厅的“五元餐”全部使用新校园卡消费，老校园卡停止使用。</a:t>
            </a:r>
            <a:endParaRPr lang="zh-CN" altLang="en-US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50483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访客卡的申请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87818" y="1933547"/>
            <a:ext cx="66020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为方便相关单位和个人申领访客卡，访客卡的申请将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另行通知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64" y="4374733"/>
            <a:ext cx="2462645" cy="2067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50483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联系方式及工作时间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44806" y="2038509"/>
            <a:ext cx="9426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卡系统升级改造期间，如有问题，可咨询校园卡中心。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校园卡中心电话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:64253265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 周一至周五  </a:t>
            </a:r>
            <a:r>
              <a:rPr lang="en-US" altLang="zh-CN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08:00-17:00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759258" y="847904"/>
            <a:ext cx="851419" cy="731391"/>
            <a:chOff x="5286898" y="2103325"/>
            <a:chExt cx="627617" cy="573254"/>
          </a:xfrm>
          <a:solidFill>
            <a:srgbClr val="756663"/>
          </a:solidFill>
        </p:grpSpPr>
        <p:sp>
          <p:nvSpPr>
            <p:cNvPr id="7" name="Freeform 1483"/>
            <p:cNvSpPr/>
            <p:nvPr/>
          </p:nvSpPr>
          <p:spPr bwMode="auto">
            <a:xfrm>
              <a:off x="5286898" y="2118410"/>
              <a:ext cx="83175" cy="543083"/>
            </a:xfrm>
            <a:custGeom>
              <a:avLst/>
              <a:gdLst>
                <a:gd name="T0" fmla="*/ 13 w 13"/>
                <a:gd name="T1" fmla="*/ 10 h 87"/>
                <a:gd name="T2" fmla="*/ 13 w 13"/>
                <a:gd name="T3" fmla="*/ 0 h 87"/>
                <a:gd name="T4" fmla="*/ 0 w 13"/>
                <a:gd name="T5" fmla="*/ 9 h 87"/>
                <a:gd name="T6" fmla="*/ 0 w 13"/>
                <a:gd name="T7" fmla="*/ 78 h 87"/>
                <a:gd name="T8" fmla="*/ 13 w 13"/>
                <a:gd name="T9" fmla="*/ 87 h 87"/>
                <a:gd name="T10" fmla="*/ 13 w 13"/>
                <a:gd name="T11" fmla="*/ 80 h 87"/>
                <a:gd name="T12" fmla="*/ 13 w 13"/>
                <a:gd name="T1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7">
                  <a:moveTo>
                    <a:pt x="13" y="10"/>
                  </a:moveTo>
                  <a:cubicBezTo>
                    <a:pt x="13" y="6"/>
                    <a:pt x="13" y="3"/>
                    <a:pt x="13" y="0"/>
                  </a:cubicBezTo>
                  <a:cubicBezTo>
                    <a:pt x="6" y="1"/>
                    <a:pt x="0" y="5"/>
                    <a:pt x="0" y="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2"/>
                    <a:pt x="6" y="86"/>
                    <a:pt x="13" y="87"/>
                  </a:cubicBezTo>
                  <a:cubicBezTo>
                    <a:pt x="13" y="85"/>
                    <a:pt x="13" y="82"/>
                    <a:pt x="13" y="80"/>
                  </a:cubicBezTo>
                  <a:lnTo>
                    <a:pt x="13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38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476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8214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0952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3753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6491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9229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01967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8" name="Freeform 1484"/>
            <p:cNvSpPr>
              <a:spLocks noEditPoints="1"/>
            </p:cNvSpPr>
            <p:nvPr/>
          </p:nvSpPr>
          <p:spPr bwMode="auto">
            <a:xfrm>
              <a:off x="5566678" y="2118410"/>
              <a:ext cx="347837" cy="543083"/>
            </a:xfrm>
            <a:custGeom>
              <a:avLst/>
              <a:gdLst>
                <a:gd name="T0" fmla="*/ 0 w 55"/>
                <a:gd name="T1" fmla="*/ 0 h 87"/>
                <a:gd name="T2" fmla="*/ 0 w 55"/>
                <a:gd name="T3" fmla="*/ 80 h 87"/>
                <a:gd name="T4" fmla="*/ 38 w 55"/>
                <a:gd name="T5" fmla="*/ 87 h 87"/>
                <a:gd name="T6" fmla="*/ 55 w 55"/>
                <a:gd name="T7" fmla="*/ 9 h 87"/>
                <a:gd name="T8" fmla="*/ 8 w 55"/>
                <a:gd name="T9" fmla="*/ 18 h 87"/>
                <a:gd name="T10" fmla="*/ 14 w 55"/>
                <a:gd name="T11" fmla="*/ 6 h 87"/>
                <a:gd name="T12" fmla="*/ 47 w 55"/>
                <a:gd name="T13" fmla="*/ 13 h 87"/>
                <a:gd name="T14" fmla="*/ 41 w 55"/>
                <a:gd name="T15" fmla="*/ 24 h 87"/>
                <a:gd name="T16" fmla="*/ 8 w 55"/>
                <a:gd name="T17" fmla="*/ 18 h 87"/>
                <a:gd name="T18" fmla="*/ 47 w 55"/>
                <a:gd name="T19" fmla="*/ 34 h 87"/>
                <a:gd name="T20" fmla="*/ 35 w 55"/>
                <a:gd name="T21" fmla="*/ 36 h 87"/>
                <a:gd name="T22" fmla="*/ 33 w 55"/>
                <a:gd name="T23" fmla="*/ 32 h 87"/>
                <a:gd name="T24" fmla="*/ 45 w 55"/>
                <a:gd name="T25" fmla="*/ 29 h 87"/>
                <a:gd name="T26" fmla="*/ 27 w 55"/>
                <a:gd name="T27" fmla="*/ 32 h 87"/>
                <a:gd name="T28" fmla="*/ 25 w 55"/>
                <a:gd name="T29" fmla="*/ 36 h 87"/>
                <a:gd name="T30" fmla="*/ 13 w 55"/>
                <a:gd name="T31" fmla="*/ 34 h 87"/>
                <a:gd name="T32" fmla="*/ 15 w 55"/>
                <a:gd name="T33" fmla="*/ 29 h 87"/>
                <a:gd name="T34" fmla="*/ 27 w 55"/>
                <a:gd name="T35" fmla="*/ 32 h 87"/>
                <a:gd name="T36" fmla="*/ 12 w 55"/>
                <a:gd name="T37" fmla="*/ 71 h 87"/>
                <a:gd name="T38" fmla="*/ 22 w 55"/>
                <a:gd name="T39" fmla="*/ 71 h 87"/>
                <a:gd name="T40" fmla="*/ 17 w 55"/>
                <a:gd name="T41" fmla="*/ 63 h 87"/>
                <a:gd name="T42" fmla="*/ 17 w 55"/>
                <a:gd name="T43" fmla="*/ 53 h 87"/>
                <a:gd name="T44" fmla="*/ 17 w 55"/>
                <a:gd name="T45" fmla="*/ 63 h 87"/>
                <a:gd name="T46" fmla="*/ 12 w 55"/>
                <a:gd name="T47" fmla="*/ 46 h 87"/>
                <a:gd name="T48" fmla="*/ 22 w 55"/>
                <a:gd name="T49" fmla="*/ 46 h 87"/>
                <a:gd name="T50" fmla="*/ 30 w 55"/>
                <a:gd name="T51" fmla="*/ 76 h 87"/>
                <a:gd name="T52" fmla="*/ 30 w 55"/>
                <a:gd name="T53" fmla="*/ 66 h 87"/>
                <a:gd name="T54" fmla="*/ 30 w 55"/>
                <a:gd name="T55" fmla="*/ 76 h 87"/>
                <a:gd name="T56" fmla="*/ 24 w 55"/>
                <a:gd name="T57" fmla="*/ 58 h 87"/>
                <a:gd name="T58" fmla="*/ 35 w 55"/>
                <a:gd name="T59" fmla="*/ 58 h 87"/>
                <a:gd name="T60" fmla="*/ 30 w 55"/>
                <a:gd name="T61" fmla="*/ 51 h 87"/>
                <a:gd name="T62" fmla="*/ 30 w 55"/>
                <a:gd name="T63" fmla="*/ 41 h 87"/>
                <a:gd name="T64" fmla="*/ 30 w 55"/>
                <a:gd name="T65" fmla="*/ 51 h 87"/>
                <a:gd name="T66" fmla="*/ 37 w 55"/>
                <a:gd name="T67" fmla="*/ 71 h 87"/>
                <a:gd name="T68" fmla="*/ 47 w 55"/>
                <a:gd name="T69" fmla="*/ 71 h 87"/>
                <a:gd name="T70" fmla="*/ 42 w 55"/>
                <a:gd name="T71" fmla="*/ 63 h 87"/>
                <a:gd name="T72" fmla="*/ 42 w 55"/>
                <a:gd name="T73" fmla="*/ 53 h 87"/>
                <a:gd name="T74" fmla="*/ 42 w 55"/>
                <a:gd name="T75" fmla="*/ 63 h 87"/>
                <a:gd name="T76" fmla="*/ 37 w 55"/>
                <a:gd name="T77" fmla="*/ 46 h 87"/>
                <a:gd name="T78" fmla="*/ 47 w 55"/>
                <a:gd name="T79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87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0" y="85"/>
                    <a:pt x="0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48" y="87"/>
                    <a:pt x="55" y="83"/>
                    <a:pt x="55" y="78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4"/>
                    <a:pt x="48" y="0"/>
                    <a:pt x="38" y="0"/>
                  </a:cubicBezTo>
                  <a:close/>
                  <a:moveTo>
                    <a:pt x="8" y="18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9"/>
                    <a:pt x="11" y="6"/>
                    <a:pt x="14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4" y="6"/>
                    <a:pt x="47" y="9"/>
                    <a:pt x="47" y="13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21"/>
                    <a:pt x="44" y="24"/>
                    <a:pt x="41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1" y="24"/>
                    <a:pt x="8" y="21"/>
                    <a:pt x="8" y="18"/>
                  </a:cubicBezTo>
                  <a:close/>
                  <a:moveTo>
                    <a:pt x="47" y="32"/>
                  </a:move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5"/>
                    <a:pt x="33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4" y="29"/>
                    <a:pt x="3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7" y="30"/>
                    <a:pt x="47" y="32"/>
                  </a:cubicBezTo>
                  <a:close/>
                  <a:moveTo>
                    <a:pt x="27" y="32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7" y="35"/>
                    <a:pt x="27" y="36"/>
                    <a:pt x="2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6"/>
                    <a:pt x="13" y="35"/>
                    <a:pt x="13" y="3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0"/>
                    <a:pt x="14" y="29"/>
                    <a:pt x="1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7" y="29"/>
                    <a:pt x="27" y="30"/>
                    <a:pt x="27" y="32"/>
                  </a:cubicBezTo>
                  <a:close/>
                  <a:moveTo>
                    <a:pt x="17" y="76"/>
                  </a:moveTo>
                  <a:cubicBezTo>
                    <a:pt x="14" y="76"/>
                    <a:pt x="12" y="74"/>
                    <a:pt x="12" y="71"/>
                  </a:cubicBezTo>
                  <a:cubicBezTo>
                    <a:pt x="12" y="68"/>
                    <a:pt x="14" y="66"/>
                    <a:pt x="17" y="66"/>
                  </a:cubicBezTo>
                  <a:cubicBezTo>
                    <a:pt x="20" y="66"/>
                    <a:pt x="22" y="68"/>
                    <a:pt x="22" y="71"/>
                  </a:cubicBezTo>
                  <a:cubicBezTo>
                    <a:pt x="22" y="74"/>
                    <a:pt x="20" y="76"/>
                    <a:pt x="17" y="76"/>
                  </a:cubicBezTo>
                  <a:close/>
                  <a:moveTo>
                    <a:pt x="17" y="63"/>
                  </a:moveTo>
                  <a:cubicBezTo>
                    <a:pt x="14" y="63"/>
                    <a:pt x="12" y="61"/>
                    <a:pt x="12" y="58"/>
                  </a:cubicBezTo>
                  <a:cubicBezTo>
                    <a:pt x="12" y="55"/>
                    <a:pt x="14" y="53"/>
                    <a:pt x="17" y="53"/>
                  </a:cubicBezTo>
                  <a:cubicBezTo>
                    <a:pt x="20" y="53"/>
                    <a:pt x="22" y="55"/>
                    <a:pt x="22" y="58"/>
                  </a:cubicBezTo>
                  <a:cubicBezTo>
                    <a:pt x="22" y="61"/>
                    <a:pt x="20" y="63"/>
                    <a:pt x="17" y="63"/>
                  </a:cubicBezTo>
                  <a:close/>
                  <a:moveTo>
                    <a:pt x="17" y="51"/>
                  </a:moveTo>
                  <a:cubicBezTo>
                    <a:pt x="14" y="51"/>
                    <a:pt x="12" y="49"/>
                    <a:pt x="12" y="46"/>
                  </a:cubicBezTo>
                  <a:cubicBezTo>
                    <a:pt x="12" y="43"/>
                    <a:pt x="14" y="41"/>
                    <a:pt x="17" y="41"/>
                  </a:cubicBezTo>
                  <a:cubicBezTo>
                    <a:pt x="20" y="41"/>
                    <a:pt x="22" y="43"/>
                    <a:pt x="22" y="46"/>
                  </a:cubicBezTo>
                  <a:cubicBezTo>
                    <a:pt x="22" y="49"/>
                    <a:pt x="20" y="51"/>
                    <a:pt x="17" y="51"/>
                  </a:cubicBezTo>
                  <a:close/>
                  <a:moveTo>
                    <a:pt x="30" y="76"/>
                  </a:moveTo>
                  <a:cubicBezTo>
                    <a:pt x="27" y="76"/>
                    <a:pt x="24" y="74"/>
                    <a:pt x="24" y="71"/>
                  </a:cubicBezTo>
                  <a:cubicBezTo>
                    <a:pt x="24" y="68"/>
                    <a:pt x="27" y="66"/>
                    <a:pt x="30" y="66"/>
                  </a:cubicBezTo>
                  <a:cubicBezTo>
                    <a:pt x="32" y="66"/>
                    <a:pt x="35" y="68"/>
                    <a:pt x="35" y="71"/>
                  </a:cubicBezTo>
                  <a:cubicBezTo>
                    <a:pt x="35" y="74"/>
                    <a:pt x="32" y="76"/>
                    <a:pt x="30" y="76"/>
                  </a:cubicBezTo>
                  <a:close/>
                  <a:moveTo>
                    <a:pt x="30" y="63"/>
                  </a:moveTo>
                  <a:cubicBezTo>
                    <a:pt x="27" y="63"/>
                    <a:pt x="24" y="61"/>
                    <a:pt x="24" y="58"/>
                  </a:cubicBezTo>
                  <a:cubicBezTo>
                    <a:pt x="24" y="55"/>
                    <a:pt x="27" y="53"/>
                    <a:pt x="30" y="53"/>
                  </a:cubicBezTo>
                  <a:cubicBezTo>
                    <a:pt x="32" y="53"/>
                    <a:pt x="35" y="55"/>
                    <a:pt x="35" y="58"/>
                  </a:cubicBezTo>
                  <a:cubicBezTo>
                    <a:pt x="35" y="61"/>
                    <a:pt x="32" y="63"/>
                    <a:pt x="30" y="63"/>
                  </a:cubicBezTo>
                  <a:close/>
                  <a:moveTo>
                    <a:pt x="30" y="51"/>
                  </a:moveTo>
                  <a:cubicBezTo>
                    <a:pt x="27" y="51"/>
                    <a:pt x="24" y="49"/>
                    <a:pt x="24" y="46"/>
                  </a:cubicBezTo>
                  <a:cubicBezTo>
                    <a:pt x="24" y="43"/>
                    <a:pt x="27" y="41"/>
                    <a:pt x="30" y="41"/>
                  </a:cubicBezTo>
                  <a:cubicBezTo>
                    <a:pt x="32" y="41"/>
                    <a:pt x="35" y="43"/>
                    <a:pt x="35" y="46"/>
                  </a:cubicBezTo>
                  <a:cubicBezTo>
                    <a:pt x="35" y="49"/>
                    <a:pt x="32" y="51"/>
                    <a:pt x="30" y="51"/>
                  </a:cubicBezTo>
                  <a:close/>
                  <a:moveTo>
                    <a:pt x="42" y="76"/>
                  </a:moveTo>
                  <a:cubicBezTo>
                    <a:pt x="39" y="76"/>
                    <a:pt x="37" y="74"/>
                    <a:pt x="37" y="71"/>
                  </a:cubicBezTo>
                  <a:cubicBezTo>
                    <a:pt x="37" y="68"/>
                    <a:pt x="39" y="66"/>
                    <a:pt x="42" y="66"/>
                  </a:cubicBezTo>
                  <a:cubicBezTo>
                    <a:pt x="45" y="66"/>
                    <a:pt x="47" y="68"/>
                    <a:pt x="47" y="71"/>
                  </a:cubicBezTo>
                  <a:cubicBezTo>
                    <a:pt x="47" y="74"/>
                    <a:pt x="45" y="76"/>
                    <a:pt x="42" y="76"/>
                  </a:cubicBezTo>
                  <a:close/>
                  <a:moveTo>
                    <a:pt x="42" y="63"/>
                  </a:moveTo>
                  <a:cubicBezTo>
                    <a:pt x="39" y="63"/>
                    <a:pt x="37" y="61"/>
                    <a:pt x="37" y="58"/>
                  </a:cubicBezTo>
                  <a:cubicBezTo>
                    <a:pt x="37" y="55"/>
                    <a:pt x="39" y="53"/>
                    <a:pt x="42" y="53"/>
                  </a:cubicBezTo>
                  <a:cubicBezTo>
                    <a:pt x="45" y="53"/>
                    <a:pt x="47" y="55"/>
                    <a:pt x="47" y="58"/>
                  </a:cubicBezTo>
                  <a:cubicBezTo>
                    <a:pt x="47" y="61"/>
                    <a:pt x="45" y="63"/>
                    <a:pt x="42" y="63"/>
                  </a:cubicBezTo>
                  <a:close/>
                  <a:moveTo>
                    <a:pt x="42" y="51"/>
                  </a:moveTo>
                  <a:cubicBezTo>
                    <a:pt x="39" y="51"/>
                    <a:pt x="37" y="49"/>
                    <a:pt x="37" y="46"/>
                  </a:cubicBezTo>
                  <a:cubicBezTo>
                    <a:pt x="37" y="43"/>
                    <a:pt x="39" y="41"/>
                    <a:pt x="42" y="41"/>
                  </a:cubicBezTo>
                  <a:cubicBezTo>
                    <a:pt x="45" y="41"/>
                    <a:pt x="47" y="43"/>
                    <a:pt x="47" y="46"/>
                  </a:cubicBezTo>
                  <a:cubicBezTo>
                    <a:pt x="47" y="49"/>
                    <a:pt x="45" y="51"/>
                    <a:pt x="42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38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476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8214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0952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3753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6491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9229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01967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  <p:sp>
          <p:nvSpPr>
            <p:cNvPr id="9" name="Freeform 1485"/>
            <p:cNvSpPr>
              <a:spLocks noEditPoints="1"/>
            </p:cNvSpPr>
            <p:nvPr/>
          </p:nvSpPr>
          <p:spPr bwMode="auto">
            <a:xfrm>
              <a:off x="5385199" y="2103325"/>
              <a:ext cx="173915" cy="573254"/>
            </a:xfrm>
            <a:custGeom>
              <a:avLst/>
              <a:gdLst>
                <a:gd name="T0" fmla="*/ 27 w 28"/>
                <a:gd name="T1" fmla="*/ 1 h 92"/>
                <a:gd name="T2" fmla="*/ 14 w 28"/>
                <a:gd name="T3" fmla="*/ 0 h 92"/>
                <a:gd name="T4" fmla="*/ 0 w 28"/>
                <a:gd name="T5" fmla="*/ 1 h 92"/>
                <a:gd name="T6" fmla="*/ 0 w 28"/>
                <a:gd name="T7" fmla="*/ 18 h 92"/>
                <a:gd name="T8" fmla="*/ 0 w 28"/>
                <a:gd name="T9" fmla="*/ 74 h 92"/>
                <a:gd name="T10" fmla="*/ 1 w 28"/>
                <a:gd name="T11" fmla="*/ 91 h 92"/>
                <a:gd name="T12" fmla="*/ 14 w 28"/>
                <a:gd name="T13" fmla="*/ 92 h 92"/>
                <a:gd name="T14" fmla="*/ 27 w 28"/>
                <a:gd name="T15" fmla="*/ 91 h 92"/>
                <a:gd name="T16" fmla="*/ 28 w 28"/>
                <a:gd name="T17" fmla="*/ 74 h 92"/>
                <a:gd name="T18" fmla="*/ 28 w 28"/>
                <a:gd name="T19" fmla="*/ 18 h 92"/>
                <a:gd name="T20" fmla="*/ 27 w 28"/>
                <a:gd name="T21" fmla="*/ 1 h 92"/>
                <a:gd name="T22" fmla="*/ 20 w 28"/>
                <a:gd name="T23" fmla="*/ 42 h 92"/>
                <a:gd name="T24" fmla="*/ 8 w 28"/>
                <a:gd name="T25" fmla="*/ 42 h 92"/>
                <a:gd name="T26" fmla="*/ 5 w 28"/>
                <a:gd name="T27" fmla="*/ 40 h 92"/>
                <a:gd name="T28" fmla="*/ 8 w 28"/>
                <a:gd name="T29" fmla="*/ 38 h 92"/>
                <a:gd name="T30" fmla="*/ 20 w 28"/>
                <a:gd name="T31" fmla="*/ 38 h 92"/>
                <a:gd name="T32" fmla="*/ 23 w 28"/>
                <a:gd name="T33" fmla="*/ 40 h 92"/>
                <a:gd name="T34" fmla="*/ 20 w 28"/>
                <a:gd name="T35" fmla="*/ 42 h 92"/>
                <a:gd name="T36" fmla="*/ 20 w 28"/>
                <a:gd name="T37" fmla="*/ 35 h 92"/>
                <a:gd name="T38" fmla="*/ 8 w 28"/>
                <a:gd name="T39" fmla="*/ 35 h 92"/>
                <a:gd name="T40" fmla="*/ 5 w 28"/>
                <a:gd name="T41" fmla="*/ 32 h 92"/>
                <a:gd name="T42" fmla="*/ 8 w 28"/>
                <a:gd name="T43" fmla="*/ 30 h 92"/>
                <a:gd name="T44" fmla="*/ 20 w 28"/>
                <a:gd name="T45" fmla="*/ 30 h 92"/>
                <a:gd name="T46" fmla="*/ 23 w 28"/>
                <a:gd name="T47" fmla="*/ 32 h 92"/>
                <a:gd name="T48" fmla="*/ 20 w 28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92">
                  <a:moveTo>
                    <a:pt x="27" y="1"/>
                  </a:move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0" y="1"/>
                    <a:pt x="0" y="1"/>
                  </a:cubicBezTo>
                  <a:cubicBezTo>
                    <a:pt x="0" y="2"/>
                    <a:pt x="0" y="9"/>
                    <a:pt x="0" y="1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3"/>
                    <a:pt x="0" y="91"/>
                    <a:pt x="1" y="91"/>
                  </a:cubicBezTo>
                  <a:cubicBezTo>
                    <a:pt x="1" y="92"/>
                    <a:pt x="7" y="92"/>
                    <a:pt x="14" y="92"/>
                  </a:cubicBezTo>
                  <a:cubicBezTo>
                    <a:pt x="20" y="92"/>
                    <a:pt x="27" y="91"/>
                    <a:pt x="27" y="91"/>
                  </a:cubicBezTo>
                  <a:cubicBezTo>
                    <a:pt x="27" y="90"/>
                    <a:pt x="28" y="83"/>
                    <a:pt x="28" y="7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9"/>
                    <a:pt x="27" y="1"/>
                    <a:pt x="27" y="1"/>
                  </a:cubicBezTo>
                  <a:close/>
                  <a:moveTo>
                    <a:pt x="20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6" y="42"/>
                    <a:pt x="5" y="41"/>
                    <a:pt x="5" y="40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38"/>
                    <a:pt x="23" y="39"/>
                    <a:pt x="23" y="40"/>
                  </a:cubicBezTo>
                  <a:cubicBezTo>
                    <a:pt x="23" y="41"/>
                    <a:pt x="22" y="42"/>
                    <a:pt x="20" y="42"/>
                  </a:cubicBezTo>
                  <a:close/>
                  <a:moveTo>
                    <a:pt x="20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6" y="35"/>
                    <a:pt x="5" y="34"/>
                    <a:pt x="5" y="32"/>
                  </a:cubicBezTo>
                  <a:cubicBezTo>
                    <a:pt x="5" y="31"/>
                    <a:pt x="6" y="30"/>
                    <a:pt x="8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30"/>
                    <a:pt x="23" y="31"/>
                    <a:pt x="23" y="32"/>
                  </a:cubicBezTo>
                  <a:cubicBezTo>
                    <a:pt x="23" y="34"/>
                    <a:pt x="22" y="35"/>
                    <a:pt x="20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738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476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8214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509520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13753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76491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39229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019675" algn="l" defTabSz="1254760" rtl="0" eaLnBrk="1" latinLnBrk="0" hangingPunct="1"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41525" y="4849728"/>
            <a:ext cx="2939435" cy="923330"/>
          </a:xfrm>
          <a:prstGeom prst="rect">
            <a:avLst/>
          </a:prstGeom>
          <a:noFill/>
          <a:ln w="2857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zh-CN" altLang="en-US" sz="5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  谢</a:t>
            </a:r>
            <a:r>
              <a:rPr lang="zh-CN" alt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5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9746" name="Picture 2" descr="F:\图片 视频库\《瞬间－华理2012图库》\06：校园集景（30张）\30：美丽的校园－徐汇校区夜景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2000" cy="4404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28"/>
          <p:cNvSpPr txBox="1"/>
          <p:nvPr/>
        </p:nvSpPr>
        <p:spPr>
          <a:xfrm>
            <a:off x="4897022" y="652681"/>
            <a:ext cx="2459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74704" y="1495574"/>
            <a:ext cx="8406246" cy="4612063"/>
          </a:xfrm>
          <a:prstGeom prst="rect">
            <a:avLst/>
          </a:prstGeom>
          <a:noFill/>
          <a:ln w="38100" cap="flat">
            <a:solidFill>
              <a:srgbClr val="C0000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27924" y="2106214"/>
            <a:ext cx="6765696" cy="3104124"/>
            <a:chOff x="2980429" y="1612667"/>
            <a:chExt cx="6765696" cy="3104124"/>
          </a:xfrm>
        </p:grpSpPr>
        <p:sp>
          <p:nvSpPr>
            <p:cNvPr id="6" name="文本框 13"/>
            <p:cNvSpPr txBox="1">
              <a:spLocks noChangeArrowheads="1"/>
            </p:cNvSpPr>
            <p:nvPr/>
          </p:nvSpPr>
          <p:spPr bwMode="auto">
            <a:xfrm>
              <a:off x="3557999" y="1612667"/>
              <a:ext cx="22365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新校园</a:t>
              </a: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卡充值方式</a:t>
              </a:r>
              <a:endParaRPr lang="zh-CN" altLang="en-US" sz="2000" dirty="0">
                <a:solidFill>
                  <a:schemeClr val="accent5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文本框 14"/>
            <p:cNvSpPr txBox="1">
              <a:spLocks noChangeArrowheads="1"/>
            </p:cNvSpPr>
            <p:nvPr/>
          </p:nvSpPr>
          <p:spPr bwMode="auto">
            <a:xfrm>
              <a:off x="3534169" y="2299713"/>
              <a:ext cx="2799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老校园卡余额处理方式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15"/>
            <p:cNvSpPr txBox="1">
              <a:spLocks noChangeArrowheads="1"/>
            </p:cNvSpPr>
            <p:nvPr/>
          </p:nvSpPr>
          <p:spPr bwMode="auto">
            <a:xfrm>
              <a:off x="3531464" y="2932948"/>
              <a:ext cx="28797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buNone/>
              </a:pPr>
              <a:r>
                <a: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新校园卡应用功能的启用时间表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19"/>
            <p:cNvSpPr txBox="1"/>
            <p:nvPr/>
          </p:nvSpPr>
          <p:spPr>
            <a:xfrm>
              <a:off x="3001211" y="1643854"/>
              <a:ext cx="711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3015192" y="2293509"/>
              <a:ext cx="758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001211" y="2977551"/>
              <a:ext cx="758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980429" y="3714811"/>
              <a:ext cx="2253803" cy="401955"/>
              <a:chOff x="3001211" y="3527773"/>
              <a:chExt cx="2253803" cy="401955"/>
            </a:xfrm>
          </p:grpSpPr>
          <p:sp>
            <p:nvSpPr>
              <p:cNvPr id="9" name="文本框 16"/>
              <p:cNvSpPr txBox="1">
                <a:spLocks noChangeArrowheads="1"/>
              </p:cNvSpPr>
              <p:nvPr/>
            </p:nvSpPr>
            <p:spPr bwMode="auto">
              <a:xfrm>
                <a:off x="3531465" y="3560396"/>
                <a:ext cx="17235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学生淋浴安排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22"/>
              <p:cNvSpPr txBox="1"/>
              <p:nvPr/>
            </p:nvSpPr>
            <p:spPr>
              <a:xfrm>
                <a:off x="3001211" y="3527773"/>
                <a:ext cx="758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982575" y="4316681"/>
              <a:ext cx="2253803" cy="400110"/>
              <a:chOff x="3001211" y="3538164"/>
              <a:chExt cx="2253803" cy="400110"/>
            </a:xfrm>
          </p:grpSpPr>
          <p:sp>
            <p:nvSpPr>
              <p:cNvPr id="24" name="文本框 16"/>
              <p:cNvSpPr txBox="1">
                <a:spLocks noChangeArrowheads="1"/>
              </p:cNvSpPr>
              <p:nvPr/>
            </p:nvSpPr>
            <p:spPr bwMode="auto">
              <a:xfrm>
                <a:off x="3531465" y="3560396"/>
                <a:ext cx="17235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学生</a:t>
                </a:r>
                <a:r>
                  <a:rPr lang="zh-CN" alt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购</a:t>
                </a:r>
                <a:r>
                  <a:rPr lang="zh-CN" altLang="en-US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电安排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2"/>
              <p:cNvSpPr txBox="1"/>
              <p:nvPr/>
            </p:nvSpPr>
            <p:spPr>
              <a:xfrm>
                <a:off x="3001211" y="3538164"/>
                <a:ext cx="758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993304" y="1765779"/>
              <a:ext cx="2752821" cy="407396"/>
              <a:chOff x="7001549" y="307426"/>
              <a:chExt cx="2752821" cy="407396"/>
            </a:xfrm>
          </p:grpSpPr>
          <p:sp>
            <p:nvSpPr>
              <p:cNvPr id="27" name="文本框 16"/>
              <p:cNvSpPr txBox="1">
                <a:spLocks noChangeArrowheads="1"/>
              </p:cNvSpPr>
              <p:nvPr/>
            </p:nvSpPr>
            <p:spPr bwMode="auto">
              <a:xfrm>
                <a:off x="7517860" y="307426"/>
                <a:ext cx="22365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教师乘车考勤功能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文本框 22"/>
              <p:cNvSpPr txBox="1"/>
              <p:nvPr/>
            </p:nvSpPr>
            <p:spPr>
              <a:xfrm>
                <a:off x="7001549" y="314712"/>
                <a:ext cx="758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06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516766" y="2994283"/>
            <a:ext cx="3089481" cy="2167115"/>
            <a:chOff x="6859259" y="2460684"/>
            <a:chExt cx="3089481" cy="2167115"/>
          </a:xfrm>
        </p:grpSpPr>
        <p:grpSp>
          <p:nvGrpSpPr>
            <p:cNvPr id="29" name="组合 28"/>
            <p:cNvGrpSpPr/>
            <p:nvPr/>
          </p:nvGrpSpPr>
          <p:grpSpPr>
            <a:xfrm>
              <a:off x="6859259" y="2460684"/>
              <a:ext cx="2914280" cy="646331"/>
              <a:chOff x="3001211" y="3498050"/>
              <a:chExt cx="2914280" cy="646331"/>
            </a:xfrm>
          </p:grpSpPr>
          <p:sp>
            <p:nvSpPr>
              <p:cNvPr id="33" name="文本框 16"/>
              <p:cNvSpPr txBox="1">
                <a:spLocks noChangeArrowheads="1"/>
              </p:cNvSpPr>
              <p:nvPr/>
            </p:nvSpPr>
            <p:spPr bwMode="auto">
              <a:xfrm>
                <a:off x="3531465" y="3498050"/>
                <a:ext cx="238402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奉贤校区教工“五元餐”就餐安排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文本框 22"/>
              <p:cNvSpPr txBox="1"/>
              <p:nvPr/>
            </p:nvSpPr>
            <p:spPr>
              <a:xfrm>
                <a:off x="3001211" y="3569337"/>
                <a:ext cx="758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07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885498" y="3455185"/>
              <a:ext cx="2941917" cy="400110"/>
              <a:chOff x="2996577" y="2719445"/>
              <a:chExt cx="2941917" cy="400110"/>
            </a:xfrm>
          </p:grpSpPr>
          <p:sp>
            <p:nvSpPr>
              <p:cNvPr id="40" name="文本框 16"/>
              <p:cNvSpPr txBox="1">
                <a:spLocks noChangeArrowheads="1"/>
              </p:cNvSpPr>
              <p:nvPr/>
            </p:nvSpPr>
            <p:spPr bwMode="auto">
              <a:xfrm>
                <a:off x="3543776" y="2724739"/>
                <a:ext cx="23947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访客卡的申请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文本框 22"/>
              <p:cNvSpPr txBox="1"/>
              <p:nvPr/>
            </p:nvSpPr>
            <p:spPr>
              <a:xfrm>
                <a:off x="2996577" y="2719445"/>
                <a:ext cx="758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08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885498" y="4227689"/>
              <a:ext cx="3063242" cy="400110"/>
              <a:chOff x="2996577" y="2717207"/>
              <a:chExt cx="3063242" cy="400110"/>
            </a:xfrm>
          </p:grpSpPr>
          <p:sp>
            <p:nvSpPr>
              <p:cNvPr id="43" name="文本框 16"/>
              <p:cNvSpPr txBox="1">
                <a:spLocks noChangeArrowheads="1"/>
              </p:cNvSpPr>
              <p:nvPr/>
            </p:nvSpPr>
            <p:spPr bwMode="auto">
              <a:xfrm>
                <a:off x="3500592" y="2717207"/>
                <a:ext cx="25592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None/>
                </a:pPr>
                <a:r>
                  <a:rPr lang="zh-CN" altLang="en-US" sz="2000" b="1" dirty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联系方式及</a:t>
                </a:r>
                <a:r>
                  <a:rPr lang="zh-CN" altLang="en-US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工作时间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22"/>
              <p:cNvSpPr txBox="1"/>
              <p:nvPr/>
            </p:nvSpPr>
            <p:spPr>
              <a:xfrm>
                <a:off x="2996577" y="2717207"/>
                <a:ext cx="7581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b="1" dirty="0" smtClean="0">
                    <a:solidFill>
                      <a:schemeClr val="accent5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endParaRPr lang="zh-CN" altLang="en-US" sz="20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5" name="图片 4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6395" y="143728"/>
            <a:ext cx="1017905" cy="101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85938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新校园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卡充值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8739" y="1405857"/>
            <a:ext cx="10923443" cy="4881048"/>
            <a:chOff x="590694" y="1624068"/>
            <a:chExt cx="10923443" cy="4881048"/>
          </a:xfrm>
        </p:grpSpPr>
        <p:sp>
          <p:nvSpPr>
            <p:cNvPr id="102" name="矩形 101"/>
            <p:cNvSpPr/>
            <p:nvPr/>
          </p:nvSpPr>
          <p:spPr>
            <a:xfrm>
              <a:off x="590694" y="3108459"/>
              <a:ext cx="2869738" cy="3123920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zh-CN" altLang="en-US" sz="1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食堂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现场充值地点：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徐汇校区：教工食堂、四食堂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奉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贤校区：奉贤一食堂充值处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工作日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11:00-12:30</a:t>
              </a:r>
              <a:endParaRPr lang="en-US" altLang="zh-CN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   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16:30-17:30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校园卡中心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充值地点：</a:t>
              </a:r>
              <a:endParaRPr lang="zh-CN" altLang="en-US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汇校区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：徐汇校园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卡中心</a:t>
              </a:r>
              <a:endPara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研究生楼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106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周一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至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周五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8:00-17:00           </a:t>
              </a:r>
              <a:endParaRPr lang="en-US" altLang="zh-CN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周六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至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周日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10:00-13:00</a:t>
              </a:r>
              <a:endParaRPr lang="en-US" altLang="zh-CN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奉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贤校区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：奉贤校园卡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</a:t>
              </a:r>
              <a:endParaRPr lang="en-US" altLang="zh-CN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理学院楼一楼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15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：周一至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周五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8:00 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16:30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479164" y="3331540"/>
              <a:ext cx="2507615" cy="2546839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/>
                <a:t> 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日起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，新校园卡启用微信充值方式。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充值方法：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 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“华理信息办” 微信公众号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路径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：服务大厅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-&gt;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校园卡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-&gt;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绑定校园卡。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6255674" y="3339291"/>
              <a:ext cx="2507615" cy="2893088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起，新校园卡启用银行圈存充值。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圈存机分布地点：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徐汇校区：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研究生楼一楼大厅、四教大厅 （位置待调整，校园卡中心）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奉贤校区：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奉贤一食堂、奉贤二食堂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001125" y="3265780"/>
              <a:ext cx="2507615" cy="3239336"/>
            </a:xfrm>
            <a:prstGeom prst="rect">
              <a:avLst/>
            </a:prstGeom>
          </p:spPr>
          <p:txBody>
            <a:bodyPr wrap="square" lIns="121908" tIns="60954" rIns="121908" bIns="60954">
              <a:spAutoFit/>
            </a:bodyPr>
            <a:lstStyle>
              <a:defPPr>
                <a:defRPr lang="zh-CN"/>
              </a:defPPr>
              <a:lvl1pPr marL="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7594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5189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2847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0441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8036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56305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3225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08830" algn="l" defTabSz="1151890" rtl="0" eaLnBrk="1" latinLnBrk="0" hangingPunct="1"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新校园卡启用支付宝充值方式的手续正在办理中，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预计</a:t>
              </a:r>
              <a:r>
                <a:rPr lang="en-US" altLang="zh-CN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月中旬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可启用，具体时间另行通知。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使用方法：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支付宝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APP---&gt; “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大学生活” </a:t>
              </a: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---&gt;“</a:t>
              </a: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一卡通”。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注：充值后不需要领款，实时到账，即充即用。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78179" y="2613176"/>
              <a:ext cx="10835958" cy="370329"/>
              <a:chOff x="678179" y="2613176"/>
              <a:chExt cx="10835958" cy="370329"/>
            </a:xfrm>
          </p:grpSpPr>
          <p:sp>
            <p:nvSpPr>
              <p:cNvPr id="104" name="右大括号 103"/>
              <p:cNvSpPr/>
              <p:nvPr/>
            </p:nvSpPr>
            <p:spPr>
              <a:xfrm rot="16200000">
                <a:off x="1825947" y="1465408"/>
                <a:ext cx="249544" cy="2545080"/>
              </a:xfrm>
              <a:prstGeom prst="rightBrace">
                <a:avLst>
                  <a:gd name="adj1" fmla="val 49086"/>
                  <a:gd name="adj2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5" name="左中括号 104"/>
              <p:cNvSpPr/>
              <p:nvPr/>
            </p:nvSpPr>
            <p:spPr>
              <a:xfrm rot="16200000">
                <a:off x="1890445" y="1650373"/>
                <a:ext cx="121184" cy="2545080"/>
              </a:xfrm>
              <a:prstGeom prst="leftBracket">
                <a:avLst>
                  <a:gd name="adj" fmla="val 9779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7" name="右大括号 106"/>
              <p:cNvSpPr/>
              <p:nvPr/>
            </p:nvSpPr>
            <p:spPr>
              <a:xfrm rot="16200000">
                <a:off x="4589467" y="1465408"/>
                <a:ext cx="249544" cy="2545080"/>
              </a:xfrm>
              <a:prstGeom prst="rightBrace">
                <a:avLst>
                  <a:gd name="adj1" fmla="val 49086"/>
                  <a:gd name="adj2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08" name="左中括号 107"/>
              <p:cNvSpPr/>
              <p:nvPr/>
            </p:nvSpPr>
            <p:spPr>
              <a:xfrm rot="16200000">
                <a:off x="4653965" y="1650373"/>
                <a:ext cx="121184" cy="2545080"/>
              </a:xfrm>
              <a:prstGeom prst="leftBracket">
                <a:avLst>
                  <a:gd name="adj" fmla="val 9779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10" name="右大括号 109"/>
              <p:cNvSpPr/>
              <p:nvPr/>
            </p:nvSpPr>
            <p:spPr>
              <a:xfrm rot="16200000">
                <a:off x="7352987" y="1465408"/>
                <a:ext cx="249544" cy="2545080"/>
              </a:xfrm>
              <a:prstGeom prst="rightBrace">
                <a:avLst>
                  <a:gd name="adj1" fmla="val 49086"/>
                  <a:gd name="adj2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11" name="左中括号 110"/>
              <p:cNvSpPr/>
              <p:nvPr/>
            </p:nvSpPr>
            <p:spPr>
              <a:xfrm rot="16200000">
                <a:off x="7417485" y="1650373"/>
                <a:ext cx="121184" cy="2545080"/>
              </a:xfrm>
              <a:prstGeom prst="leftBracket">
                <a:avLst>
                  <a:gd name="adj" fmla="val 9779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13" name="右大括号 112"/>
              <p:cNvSpPr/>
              <p:nvPr/>
            </p:nvSpPr>
            <p:spPr>
              <a:xfrm rot="16200000">
                <a:off x="10116507" y="1465408"/>
                <a:ext cx="249544" cy="2545080"/>
              </a:xfrm>
              <a:prstGeom prst="rightBrace">
                <a:avLst>
                  <a:gd name="adj1" fmla="val 49086"/>
                  <a:gd name="adj2" fmla="val 50000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114" name="左中括号 113"/>
              <p:cNvSpPr/>
              <p:nvPr/>
            </p:nvSpPr>
            <p:spPr>
              <a:xfrm rot="16200000">
                <a:off x="10181005" y="1650373"/>
                <a:ext cx="121184" cy="2545080"/>
              </a:xfrm>
              <a:prstGeom prst="leftBracket">
                <a:avLst>
                  <a:gd name="adj" fmla="val 97793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121908" tIns="60954" rIns="121908" bIns="60954" rtlCol="0" anchor="ctr"/>
              <a:lstStyle>
                <a:defPPr>
                  <a:defRPr lang="zh-CN"/>
                </a:defPPr>
                <a:lvl1pPr marL="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7594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5189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2847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0441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8036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456305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03225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608830" algn="l" defTabSz="1151890" rtl="0" eaLnBrk="1" latinLnBrk="0" hangingPunct="1"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65000"/>
                    </a:prstClr>
                  </a:solidFill>
                  <a:effectLst/>
                  <a:uLnTx/>
                  <a:uFillTx/>
                  <a:latin typeface="HelveticaInserat-Roman-SemiB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989" y="1676166"/>
              <a:ext cx="720000" cy="76029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>
              <a:off x="1587818" y="2675919"/>
              <a:ext cx="1475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 金</a:t>
              </a:r>
              <a:endPara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7" name="图片 1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62" y="1624068"/>
              <a:ext cx="720000" cy="79226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8" name="文本框 147"/>
            <p:cNvSpPr txBox="1"/>
            <p:nvPr/>
          </p:nvSpPr>
          <p:spPr>
            <a:xfrm>
              <a:off x="4369118" y="2659061"/>
              <a:ext cx="1475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微 信</a:t>
              </a:r>
              <a:endParaRPr lang="en-US" altLang="zh-CN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49" name="图片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400" y="1668190"/>
              <a:ext cx="837745" cy="76826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0" name="文本框 149"/>
            <p:cNvSpPr txBox="1"/>
            <p:nvPr/>
          </p:nvSpPr>
          <p:spPr>
            <a:xfrm>
              <a:off x="6771728" y="2671065"/>
              <a:ext cx="1475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银行卡圈存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8436" y="1671997"/>
              <a:ext cx="720000" cy="73051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2" name="文本框 151"/>
            <p:cNvSpPr txBox="1"/>
            <p:nvPr/>
          </p:nvSpPr>
          <p:spPr>
            <a:xfrm>
              <a:off x="9804083" y="2680797"/>
              <a:ext cx="1475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支付宝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50483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校园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卡余额处理方式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87818" y="1766413"/>
            <a:ext cx="7722437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老校园卡消费功能的使用有效期至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24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b="1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、其后两周内，老校园卡</a:t>
            </a:r>
            <a:r>
              <a:rPr lang="en-US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临时卡除外</a:t>
            </a:r>
            <a:r>
              <a:rPr lang="en-US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余额由校园卡中心分批次转入新校园卡中。</a:t>
            </a:r>
            <a:endParaRPr lang="en-US" altLang="zh-CN" sz="24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b="1" kern="1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原临时卡的余额，只退不转。需由本人到校园卡中心办理退款手续。</a:t>
            </a:r>
            <a:endParaRPr lang="zh-CN" altLang="en-US" sz="2400" b="1" kern="1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85938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新校园卡应用功能的启用时间表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91640" y="1200943"/>
          <a:ext cx="7310807" cy="5474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0937"/>
                <a:gridCol w="4381173"/>
                <a:gridCol w="1858697"/>
              </a:tblGrid>
              <a:tr h="381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系统名称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启用日期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校医院扣费系统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8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2018-9-10</a:t>
                      </a:r>
                      <a:endParaRPr lang="zh-CN" alt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校医院研究生身份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图书馆借阅</a:t>
                      </a: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自助还书系统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图书馆通道系统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图书馆占座系统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图书馆柜台管理系统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图书馆万欣机房管理系统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网络扣费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一卡通信息门户单点登录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完美校园</a:t>
                      </a: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APP</a:t>
                      </a: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登录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门禁预约系统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迪亚天天超市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体育锻炼系统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教师公寓酒店式门锁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现教中心多媒体讲台管理系统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财务微信系统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后勤智盘系统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计算机学院机房管理系统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5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一卡通管理平台站点登陆</a:t>
                      </a:r>
                      <a:endParaRPr lang="zh-CN" altLang="en-US" sz="15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cPr marL="26461" marR="26461" marT="17641" marB="17641" anchor="ctr"/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587818" y="1693878"/>
          <a:ext cx="7377545" cy="2548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7675"/>
                <a:gridCol w="4367359"/>
                <a:gridCol w="1872511"/>
              </a:tblGrid>
              <a:tr h="3815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系统名称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启用日期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76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装备处危险品领取系统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2018-9-15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装备处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实验室预约系统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分析测试中心</a:t>
                      </a: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设备扣费系统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支付宝充值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2018-10</a:t>
                      </a: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中旬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校园卡信息同步（数据中心）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r>
                        <a:rPr lang="en-US" altLang="zh-CN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2018-10-20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人事处信息同步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26461" marR="26461" marT="17641" marB="17641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图书馆研讨室预约系统</a:t>
                      </a:r>
                      <a:endParaRPr lang="zh-CN" altLang="en-US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6461" marR="26461" marT="17641" marB="176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26461" marR="26461" marT="17641" marB="17641"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661045" y="401216"/>
            <a:ext cx="859388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新校园卡应用功能的启用时间表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7647" y="4816480"/>
            <a:ext cx="5647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新校园卡启用后，老校园卡相应功能自动终止。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50483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淋浴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安排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58875" y="1716604"/>
            <a:ext cx="9745345" cy="3784173"/>
            <a:chOff x="1158875" y="1716604"/>
            <a:chExt cx="9745345" cy="3784173"/>
          </a:xfrm>
        </p:grpSpPr>
        <p:grpSp>
          <p:nvGrpSpPr>
            <p:cNvPr id="6" name="组合 5"/>
            <p:cNvGrpSpPr/>
            <p:nvPr/>
          </p:nvGrpSpPr>
          <p:grpSpPr>
            <a:xfrm>
              <a:off x="1166495" y="1716604"/>
              <a:ext cx="9737725" cy="3784173"/>
              <a:chOff x="1311780" y="2316065"/>
              <a:chExt cx="12533760" cy="4353323"/>
            </a:xfrm>
          </p:grpSpPr>
          <p:sp>
            <p:nvSpPr>
              <p:cNvPr id="9" name="文本框 4"/>
              <p:cNvSpPr txBox="1"/>
              <p:nvPr/>
            </p:nvSpPr>
            <p:spPr>
              <a:xfrm>
                <a:off x="3456806" y="6120581"/>
                <a:ext cx="7192713" cy="5231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177800" eaLnBrk="1" hangingPunct="1">
                  <a:buFont typeface="Arial" panose="020B0604020202020204" pitchFamily="34" charset="0"/>
                  <a:buNone/>
                </a:pPr>
                <a:endParaRPr lang="zh-CN" altLang="en-US" sz="28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35"/>
              <p:cNvSpPr txBox="1">
                <a:spLocks noChangeArrowheads="1"/>
              </p:cNvSpPr>
              <p:nvPr/>
            </p:nvSpPr>
            <p:spPr bwMode="auto">
              <a:xfrm>
                <a:off x="3975789" y="4792831"/>
                <a:ext cx="9869751" cy="1876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1~24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舍浴室，从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日启用新校园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卡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日前为试用期，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1~24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舍浴室可直接使用，不需使用校园卡。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25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26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27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舍浴室，启用时间另行通知。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浴室：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日之前，新老校园卡并行使用。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21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日全部启用新校园卡。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44"/>
              <p:cNvSpPr txBox="1">
                <a:spLocks noChangeArrowheads="1"/>
              </p:cNvSpPr>
              <p:nvPr/>
            </p:nvSpPr>
            <p:spPr bwMode="auto">
              <a:xfrm>
                <a:off x="3955466" y="2316065"/>
                <a:ext cx="9890074" cy="1522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男女大浴室、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23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舍、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舍浴室，从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日启用新校园卡。</a:t>
                </a:r>
                <a:endPara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09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日前为试用期，男女大浴室、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23</a:t>
                </a:r>
                <a:r>
                  <a:rPr lang="zh-CN" altLang="en-US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20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24</a:t>
                </a:r>
                <a:r>
                  <a:rPr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舍浴室可直接使用，不需使用校园卡。</a:t>
                </a:r>
                <a:endPara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 bwMode="auto">
              <a:xfrm>
                <a:off x="1311780" y="2448373"/>
                <a:ext cx="2485501" cy="798471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kumimoji="0" lang="zh-CN" alt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徐汇校区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14" name="圆角矩形 13"/>
            <p:cNvSpPr/>
            <p:nvPr/>
          </p:nvSpPr>
          <p:spPr bwMode="auto">
            <a:xfrm>
              <a:off x="1158875" y="4035317"/>
              <a:ext cx="1938655" cy="694079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8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奉贤</a:t>
              </a:r>
              <a:r>
                <a:rPr kumimoji="0" lang="zh-CN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校区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50483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学生购电安排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0" y="1047547"/>
            <a:ext cx="9915409" cy="4571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77" y="2691505"/>
            <a:ext cx="2896478" cy="2460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425200" y="1198071"/>
            <a:ext cx="10096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b="1" kern="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，统一启用宿舍电费充值系统</a:t>
            </a:r>
            <a:r>
              <a:rPr lang="zh-CN" altLang="en-US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，以下</a:t>
            </a:r>
            <a:r>
              <a:rPr lang="zh-CN" altLang="en-US" b="1" kern="1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两种充值</a:t>
            </a:r>
            <a:r>
              <a:rPr lang="zh-CN" altLang="en-US" b="1" kern="1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方式均</a:t>
            </a: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新校园卡账户余额</a:t>
            </a: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缴费。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00:00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，学生宿舍实行先充值后用电、欠费停电的管理模式</a:t>
            </a: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61045" y="2282473"/>
            <a:ext cx="269926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微信充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  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值方法</a:t>
            </a: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</a:t>
            </a: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“华理信息办” 微信公众</a:t>
            </a: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服务大厅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微门户（首次登陆需统一身份认证）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我的应用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添加“电费充值”模块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选择相应的校区、宿舍、楼层、房间号等信息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输入充值金额，实现充值。</a:t>
            </a:r>
            <a:endParaRPr lang="zh-CN" alt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65666" y="2282473"/>
            <a:ext cx="32891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一卡通服务平台充</a:t>
            </a:r>
            <a:r>
              <a:rPr lang="zh-CN" altLang="en-US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</a:t>
            </a:r>
            <a:endParaRPr lang="en-US" altLang="zh-CN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值方式</a:t>
            </a: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在电脑浏览器地址栏输入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http://ykt.ecust.edu.cn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统一身份认证系统账号登录一卡通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服务平台</a:t>
            </a:r>
            <a:r>
              <a:rPr lang="zh-CN" altLang="en-US" sz="1600" b="1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kern="1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6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进入安全中心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首次登陆后需要修改网上支付密码（支付密码修必成功后，需要退出系统重新登录）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进入“电费转账”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选择相应的校区、宿舍、楼层、房间号等信息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输入充值金额，实现充值。</a:t>
            </a:r>
            <a:endParaRPr lang="zh-CN" alt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61045" y="401216"/>
            <a:ext cx="504836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教师乘车考勤功能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514591" y="1047547"/>
            <a:ext cx="7795664" cy="7253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000000"/>
              </a:gs>
            </a:gsLst>
            <a:lin ang="0" scaled="1"/>
          </a:gradFill>
          <a:ln w="12700">
            <a:noFill/>
            <a:miter lim="800000"/>
          </a:ln>
        </p:spPr>
        <p:txBody>
          <a:bodyPr wrap="none" anchor="ctr"/>
          <a:lstStyle/>
          <a:p>
            <a:pPr algn="l" latinLnBrk="0"/>
            <a:endParaRPr lang="zh-CN" altLang="zh-CN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9913" y="289213"/>
            <a:ext cx="1017905" cy="1017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8865" y="1817252"/>
            <a:ext cx="8492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日至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奉贤校区班车实行新老校园卡考勤并行，新校园卡使用移动考勤机刷卡考勤，老校园卡沿用原考勤方式。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日起，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奉贤校区班车全部使用新校园卡乘车考勤，老校园卡停止使用。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54" y="4401152"/>
            <a:ext cx="2538008" cy="2456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2304</Words>
  <Application>WPS 演示</Application>
  <PresentationFormat>宽屏</PresentationFormat>
  <Paragraphs>316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华文细黑</vt:lpstr>
      <vt:lpstr>Calibri</vt:lpstr>
      <vt:lpstr>HelveticaInserat-Roman-SemiB</vt:lpstr>
      <vt:lpstr>Times New Roman</vt:lpstr>
      <vt:lpstr>等线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23</dc:creator>
  <cp:lastModifiedBy>05247</cp:lastModifiedBy>
  <cp:revision>37</cp:revision>
  <dcterms:created xsi:type="dcterms:W3CDTF">2018-09-07T02:58:00Z</dcterms:created>
  <dcterms:modified xsi:type="dcterms:W3CDTF">2018-09-07T08:06:47Z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